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2" r:id="rId7"/>
    <p:sldId id="263" r:id="rId8"/>
    <p:sldId id="259" r:id="rId9"/>
    <p:sldId id="260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643" y="-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xecutive.ru/wiki/index.php/%D0%94%D0%B5%D0%BD%D1%8C%D0%B3%D0%B8" TargetMode="External"/><Relationship Id="rId2" Type="http://schemas.openxmlformats.org/officeDocument/2006/relationships/hyperlink" Target="https://www.e-xecutive.ru/wiki/index.php/%D0%A4%D0%B8%D0%BD%D0%B0%D0%BD%D1%81%D1%8B_%D0%B8_%D0%94%D0%B5%D0%BD%D1%8C%D0%B3%D0%B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3%D0%B1%D1%81%D0%B8%D0%B4%D0%B8%D1%8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</a:t>
            </a:r>
            <a:r>
              <a:rPr lang="ru-RU" sz="3200" b="1" dirty="0"/>
              <a:t>ОРГАНИЗАЦИЯ ФИНАНСИРОВАНИЯ ИНВЕСТИЦИЙ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9564" y="-99503"/>
            <a:ext cx="5718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действующему законодательству инвестиционная деятельность на территории </a:t>
            </a:r>
            <a:r>
              <a:rPr lang="ru-RU" sz="2400" dirty="0" smtClean="0"/>
              <a:t>РК </a:t>
            </a:r>
            <a:r>
              <a:rPr lang="ru-RU" sz="2400" dirty="0"/>
              <a:t>может финансироваться за счет:</a:t>
            </a:r>
            <a:endParaRPr lang="ru-RU" sz="2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199564" y="1594882"/>
            <a:ext cx="3105543" cy="3072809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ru-RU" dirty="0"/>
              <a:t>• </a:t>
            </a:r>
            <a:r>
              <a:rPr lang="ru-RU" sz="2400" dirty="0">
                <a:solidFill>
                  <a:schemeClr val="tx1"/>
                </a:solidFill>
              </a:rPr>
              <a:t>собственных финансовых </a:t>
            </a:r>
            <a:r>
              <a:rPr lang="ru-RU" sz="2400" dirty="0" smtClean="0">
                <a:solidFill>
                  <a:schemeClr val="tx1"/>
                </a:solidFill>
              </a:rPr>
              <a:t>ресурсов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заемных </a:t>
            </a:r>
            <a:r>
              <a:rPr lang="ru-RU" sz="2400" dirty="0">
                <a:solidFill>
                  <a:schemeClr val="tx1"/>
                </a:solidFill>
              </a:rPr>
              <a:t>финансовых средств </a:t>
            </a:r>
            <a:r>
              <a:rPr lang="ru-RU" sz="2400" dirty="0" smtClean="0">
                <a:solidFill>
                  <a:schemeClr val="tx1"/>
                </a:solidFill>
              </a:rPr>
              <a:t>инвесторов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 err="1" smtClean="0">
                <a:solidFill>
                  <a:schemeClr val="tx1"/>
                </a:solidFill>
              </a:rPr>
              <a:t>тд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9395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ea typeface="+mn-lt"/>
                <a:cs typeface="+mn-lt"/>
              </a:rPr>
              <a:t>Гитман</a:t>
            </a:r>
            <a:r>
              <a:rPr lang="ru-RU" sz="2400" dirty="0" smtClean="0">
                <a:ea typeface="+mn-lt"/>
                <a:cs typeface="+mn-lt"/>
              </a:rPr>
              <a:t> </a:t>
            </a:r>
            <a:r>
              <a:rPr lang="ru-RU" sz="2400" dirty="0" err="1" smtClean="0">
                <a:ea typeface="+mn-lt"/>
                <a:cs typeface="+mn-lt"/>
              </a:rPr>
              <a:t>Л.Дж</a:t>
            </a:r>
            <a:r>
              <a:rPr lang="ru-RU" sz="2400" dirty="0" smtClean="0">
                <a:ea typeface="+mn-lt"/>
                <a:cs typeface="+mn-lt"/>
              </a:rPr>
              <a:t>., </a:t>
            </a:r>
            <a:r>
              <a:rPr lang="ru-RU" sz="2400" dirty="0" err="1" smtClean="0">
                <a:ea typeface="+mn-lt"/>
                <a:cs typeface="+mn-lt"/>
              </a:rPr>
              <a:t>Джонн</a:t>
            </a:r>
            <a:r>
              <a:rPr lang="ru-RU" sz="2400" dirty="0" smtClean="0">
                <a:ea typeface="+mn-lt"/>
                <a:cs typeface="+mn-lt"/>
              </a:rPr>
              <a:t> М.Д. Основы инвестирования : Пер. с англ. –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М.:  Дело,2013.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Гейдаров М.М. Финансирование и кредитование инвестиции. – Алматы: </a:t>
            </a:r>
            <a:r>
              <a:rPr lang="ru-RU" sz="2400" dirty="0" err="1" smtClean="0">
                <a:ea typeface="+mn-lt"/>
                <a:cs typeface="+mn-lt"/>
              </a:rPr>
              <a:t>Алматинский</a:t>
            </a:r>
            <a:r>
              <a:rPr lang="ru-RU" sz="2400" dirty="0" smtClean="0">
                <a:ea typeface="+mn-lt"/>
                <a:cs typeface="+mn-lt"/>
              </a:rPr>
              <a:t> коммерческий институт, 201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Закон РК «Об инвестициях» от 8 января 2003г. №373-11</a:t>
            </a:r>
            <a:endParaRPr lang="ru-RU" sz="2400" dirty="0" smtClean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010709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</a:t>
            </a:r>
            <a:r>
              <a:rPr lang="ru-RU" sz="3200" b="1" dirty="0" smtClean="0">
                <a:latin typeface="Arial"/>
                <a:cs typeface="Arial"/>
              </a:rPr>
              <a:t>2. </a:t>
            </a:r>
            <a:r>
              <a:rPr lang="ru-RU" sz="3200" b="1" dirty="0"/>
              <a:t>Источники финансирования и кредитования инвестиционной деятельности </a:t>
            </a:r>
            <a:endParaRPr lang="ru-RU" sz="3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1274" y="0"/>
            <a:ext cx="561022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/>
              <a:t>Финансирование</a:t>
            </a:r>
            <a:r>
              <a:rPr lang="ru-RU" sz="2400" dirty="0"/>
              <a:t> — выделение средств или ресурсов для достижения намеченных целей. </a:t>
            </a:r>
            <a:endParaRPr lang="ru-RU" sz="2400" dirty="0">
              <a:ea typeface="+mn-lt"/>
              <a:cs typeface="+mn-lt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81274" y="1200329"/>
            <a:ext cx="3996267" cy="77522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Инвестиционное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81274" y="2065867"/>
            <a:ext cx="3996267" cy="77893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Торговое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6" y="0"/>
            <a:ext cx="5648325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/>
              <a:t>Кредитование </a:t>
            </a:r>
            <a:r>
              <a:rPr lang="ru-RU" sz="2400" dirty="0"/>
              <a:t>– это </a:t>
            </a:r>
            <a:r>
              <a:rPr lang="ru-RU" sz="2400" dirty="0">
                <a:hlinkClick r:id="rId2" tooltip="Финансы и Деньги"/>
              </a:rPr>
              <a:t>финансовые взаимоотношения</a:t>
            </a:r>
            <a:r>
              <a:rPr lang="ru-RU" sz="2400" dirty="0"/>
              <a:t>, в которых одна сторона – кредитодатель, предоставляет во временное пользование ссуду в </a:t>
            </a:r>
            <a:r>
              <a:rPr lang="ru-RU" sz="2400" dirty="0">
                <a:hlinkClick r:id="rId3" tooltip="Деньги"/>
              </a:rPr>
              <a:t>денежной</a:t>
            </a:r>
            <a:r>
              <a:rPr lang="ru-RU" sz="2400" dirty="0"/>
              <a:t> или натуральной </a:t>
            </a:r>
            <a:r>
              <a:rPr lang="ru-RU" sz="2400" dirty="0" smtClean="0"/>
              <a:t>форме.</a:t>
            </a:r>
            <a:endParaRPr lang="ru-RU" sz="2400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009901" y="2308324"/>
            <a:ext cx="3627966" cy="2749098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Платность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Срочность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Обеспеченность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Регулирование 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Стимулирование 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Перераспределение   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7249" y="0"/>
            <a:ext cx="5836751" cy="25853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Согласно действующему законодательству Республики Казахстан, инвестицион­ная деятельность может финансироваться за счет:</a:t>
            </a:r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endParaRPr lang="ru-RU" b="1" dirty="0"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7249" y="1939960"/>
            <a:ext cx="3262884" cy="3157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</a:rPr>
              <a:t>Ф</a:t>
            </a:r>
            <a:r>
              <a:rPr lang="ru-RU" sz="2400" dirty="0" smtClean="0">
                <a:solidFill>
                  <a:schemeClr val="tx1"/>
                </a:solidFill>
              </a:rPr>
              <a:t>инансовых </a:t>
            </a:r>
            <a:r>
              <a:rPr lang="ru-RU" sz="2400" dirty="0">
                <a:solidFill>
                  <a:schemeClr val="tx1"/>
                </a:solidFill>
              </a:rPr>
              <a:t>ресурсов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Заемных средств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</a:rPr>
              <a:t>Юр.лиц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Денежных средств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Благотворительных взносов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И другие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ыгнутая влево стрелка 14"/>
          <p:cNvSpPr/>
          <p:nvPr/>
        </p:nvSpPr>
        <p:spPr>
          <a:xfrm flipV="1">
            <a:off x="2658534" y="2528257"/>
            <a:ext cx="1103376" cy="1460661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706533" y="2736818"/>
            <a:ext cx="1123245" cy="128023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2306" y="150079"/>
            <a:ext cx="5321432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Заемные средства образуются за счет </a:t>
            </a:r>
            <a:r>
              <a:rPr lang="ru-RU" sz="2400" b="1" dirty="0"/>
              <a:t>кредитов </a:t>
            </a:r>
            <a:endParaRPr lang="ru-RU" sz="2400" b="1" dirty="0">
              <a:ea typeface="+mn-lt"/>
              <a:cs typeface="+mn-lt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361154" y="919036"/>
            <a:ext cx="2996583" cy="410033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cs typeface="Arial"/>
              </a:rPr>
              <a:t>Банк  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 flipH="1">
            <a:off x="5985602" y="1151266"/>
            <a:ext cx="3158397" cy="791465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Иные </a:t>
            </a:r>
            <a:r>
              <a:rPr lang="ru-RU" sz="2400" dirty="0" err="1" smtClean="0">
                <a:solidFill>
                  <a:schemeClr val="tx1"/>
                </a:solidFill>
              </a:rPr>
              <a:t>фин.институты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451465" y="1638231"/>
            <a:ext cx="2534137" cy="6656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КРЕДИТ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35287" y="2438863"/>
            <a:ext cx="2334707" cy="61441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Заемщик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61154" y="3463898"/>
            <a:ext cx="2272002" cy="5531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Кредитор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2501" y="-20259"/>
            <a:ext cx="498157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/>
              <a:t>Лизинг представляет собой долгосрочную аренду </a:t>
            </a:r>
            <a:endParaRPr lang="ru-RU" sz="2400" b="1" dirty="0">
              <a:ea typeface="+mn-lt"/>
              <a:cs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2501" y="910544"/>
            <a:ext cx="1339497" cy="38382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Машин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09658" y="810738"/>
            <a:ext cx="2773188" cy="3894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Оборудования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37957" y="1321791"/>
            <a:ext cx="3048000" cy="6398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Транспортных средств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7347" y="1394174"/>
            <a:ext cx="2427111" cy="5816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Сооружений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187347" y="2155648"/>
            <a:ext cx="2976386" cy="2788886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Л</a:t>
            </a:r>
            <a:r>
              <a:rPr lang="ru-RU" sz="2400" dirty="0" smtClean="0">
                <a:solidFill>
                  <a:schemeClr val="tx1"/>
                </a:solidFill>
              </a:rPr>
              <a:t>изинговые </a:t>
            </a:r>
            <a:r>
              <a:rPr lang="ru-RU" sz="2400" dirty="0">
                <a:solidFill>
                  <a:schemeClr val="tx1"/>
                </a:solidFill>
              </a:rPr>
              <a:t>операции делятся на два типа: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Операционный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Финансовый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643" y="80447"/>
            <a:ext cx="569052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sz="2400" b="1" dirty="0"/>
              <a:t> </a:t>
            </a:r>
            <a:r>
              <a:rPr lang="ru-RU" sz="2400" b="1" dirty="0"/>
              <a:t>Ассигнования из бюджета </a:t>
            </a:r>
            <a:r>
              <a:rPr lang="ru-RU" sz="2400" dirty="0"/>
              <a:t>- это средства бюджетного финансирования. </a:t>
            </a:r>
            <a:endParaRPr lang="ru-RU" sz="2400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85616" y="1280776"/>
            <a:ext cx="5610578" cy="27709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ВИДЫ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4320" y="1660812"/>
            <a:ext cx="5711848" cy="304698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222222"/>
                </a:solidFill>
              </a:rPr>
              <a:t>оказание услуг</a:t>
            </a:r>
            <a:r>
              <a:rPr lang="ru-RU" sz="2400" dirty="0" smtClean="0">
                <a:solidFill>
                  <a:srgbClr val="222222"/>
                </a:solidFill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err="1" smtClean="0">
                <a:solidFill>
                  <a:srgbClr val="222222"/>
                </a:solidFill>
              </a:rPr>
              <a:t>Соц.обеспечение</a:t>
            </a:r>
            <a:r>
              <a:rPr lang="ru-RU" sz="2400" dirty="0" smtClean="0">
                <a:solidFill>
                  <a:srgbClr val="222222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предоставление</a:t>
            </a:r>
            <a:r>
              <a:rPr lang="ru-RU" sz="2400" dirty="0"/>
              <a:t> </a:t>
            </a:r>
            <a:r>
              <a:rPr lang="ru-RU" sz="2400" dirty="0">
                <a:hlinkClick r:id="rId2" tooltip="Субсидия"/>
              </a:rPr>
              <a:t>субсидий</a:t>
            </a:r>
            <a:r>
              <a:rPr lang="ru-RU" sz="2400" dirty="0"/>
              <a:t> 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предоставление </a:t>
            </a:r>
            <a:r>
              <a:rPr lang="ru-RU" sz="2400" dirty="0"/>
              <a:t>платежей,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исполнение </a:t>
            </a:r>
            <a:r>
              <a:rPr lang="ru-RU" sz="2400" dirty="0"/>
              <a:t>судебных </a:t>
            </a:r>
            <a:r>
              <a:rPr lang="ru-RU" sz="2400" dirty="0" smtClean="0"/>
              <a:t>актов.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C8914C4-44A1-481C-BADF-C5D9258F191F}"/>
              </a:ext>
            </a:extLst>
          </p:cNvPr>
          <p:cNvSpPr/>
          <p:nvPr/>
        </p:nvSpPr>
        <p:spPr>
          <a:xfrm>
            <a:off x="3108572" y="-56890"/>
            <a:ext cx="5724524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 smtClean="0"/>
              <a:t>Иностранный капитал </a:t>
            </a:r>
            <a:r>
              <a:rPr lang="ru-RU" sz="2400" dirty="0" smtClean="0"/>
              <a:t>– это инвестиции, капиталовложения других стран в экономику данной страны, осуществляемые в самых разных формах.</a:t>
            </a:r>
            <a:endParaRPr lang="ru-RU" sz="2400" dirty="0">
              <a:cs typeface="Arial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198883" y="1967616"/>
            <a:ext cx="2829384" cy="40025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Промышленность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5932310" y="1891796"/>
            <a:ext cx="3132665" cy="455954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Машиностроени</a:t>
            </a:r>
            <a:r>
              <a:rPr lang="ru-RU" sz="2400" dirty="0">
                <a:solidFill>
                  <a:schemeClr val="tx1"/>
                </a:solidFill>
              </a:rPr>
              <a:t>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198883" y="2533603"/>
            <a:ext cx="2829384" cy="458453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Производство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 flipH="1">
            <a:off x="5817388" y="2516365"/>
            <a:ext cx="3132666" cy="45921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Добыча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2687</TotalTime>
  <Words>214</Words>
  <Application>Microsoft Office PowerPoint</Application>
  <PresentationFormat>Экран (16:9)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417</cp:revision>
  <dcterms:created xsi:type="dcterms:W3CDTF">2019-11-21T13:29:15Z</dcterms:created>
  <dcterms:modified xsi:type="dcterms:W3CDTF">2020-01-24T07:31:16Z</dcterms:modified>
</cp:coreProperties>
</file>